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6" r:id="rId10"/>
    <p:sldId id="265" r:id="rId11"/>
    <p:sldId id="267" r:id="rId12"/>
    <p:sldId id="272" r:id="rId13"/>
    <p:sldId id="268" r:id="rId14"/>
    <p:sldId id="269" r:id="rId15"/>
    <p:sldId id="270" r:id="rId16"/>
    <p:sldId id="271" r:id="rId17"/>
    <p:sldId id="264" r:id="rId18"/>
    <p:sldId id="276" r:id="rId19"/>
    <p:sldId id="275" r:id="rId20"/>
    <p:sldId id="274" r:id="rId21"/>
    <p:sldId id="273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0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7A38-0452-510B-35B9-B9E1CA6D5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A2D73-90CF-EE90-2493-C595C7ECE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79C4C-568B-EB10-DE94-837378F5B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B02D-041F-012A-7B1D-8954ACC4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E39FA-4CA0-C9D0-641B-A866E8CF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04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402D-6334-2835-4967-3692176C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FE410-8C10-D459-E558-C782CE292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68060-741D-511E-DE27-59E7C08E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2EEB-0A60-4BF7-F229-E754E465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5EA7-7856-B70A-5FA4-86EDC6C1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84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B3FA0-ED6E-CEEC-FE84-B281717EA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CC34D-D79B-489C-28BC-DCF240D80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A0DAC-7468-3BB0-9D9F-82FEA6AC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3413E-D51C-21AE-45FA-CC60D48E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356E3-767A-AD40-7756-BA4A7B11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218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BA85-0573-445F-EE43-D7727ABE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4C74-C070-0CE3-62DB-043EE537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C4E6D-91FF-4BA5-79AA-B32C6635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52677-D902-40D8-4638-C6D3893E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9AAFC-DCB9-0C64-8885-0DB37A9F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58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5627-F21A-FB36-27AD-57F42C79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3E466-332F-FF62-2790-D130C76A9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C1C76-F2E8-8C01-247A-F3559A22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7F83-0FD6-D524-655E-B9767B9D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446C6-AB28-16FD-A62C-8BC9E255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86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1FB0-9EA6-4904-E3E3-B9768006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AF42-BB8E-DC99-D228-780A29F63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B58A8-3644-A805-8180-8A4311D9B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03A79-26F1-50B1-CCDB-02088405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EDED6-315A-88FD-318A-985E4827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44212-B687-F071-C4C7-64A403E9F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10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DF87-6683-7F0D-068A-18CB49A8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6A07D-8283-85E7-C8D2-54198FCD9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093A3-ED56-6B5E-C471-4ECA431A9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A83FE-4156-7F12-E932-64ED2EE32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CE684-3645-F2CE-124D-11579318D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75753-8FB4-72E1-3B3B-A1FE9E24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8F6FB8-2912-025D-A17A-8E73B196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70C60-B631-AE5D-026A-D74D2BD0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07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0B794-0DB6-5C48-E4B3-77A48427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A8083-3DEB-A31B-47FB-424C2F4AD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2590-B3BD-0D3E-A840-12020F73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396E2-E488-9E6A-C6BE-DFAE4823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30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728B60-FAA1-AB35-BBAB-71D872C3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FB462-8E92-36BA-4AAA-B0F508E2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4DC0B-40D5-3119-4525-CB320435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4369-490F-8F08-E8CE-1ACB57A2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568CC-4453-E4CF-AA36-B22EB166C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DEBC7-4FED-0BC2-DB84-4E6FB8844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26050-63AC-82F6-E0D1-C9528CA3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FC918-7479-E4B2-79B4-84D7A811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30B87-7B14-9D99-9119-1A075D37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94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2629-AB8E-A7FA-1ABA-9E937383D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E7125-2501-656C-BDA7-4CED82193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F4E2F-2DAB-10E3-A7C2-98322EC2F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A1034-24C9-D82E-66F8-A15CDD755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E1D37-9F44-4353-D9DE-61F500AE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9DDB-AFB8-3958-3C48-12AF8CBB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78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2A125-E477-F23B-4BE5-A4E6BEDED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C15D9-18ED-9661-5270-BDDA59A3F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ED1D6-B7C0-27B7-DE4B-F10D48175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9E51EF-284B-4462-A891-3FC13AC45B12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F15C-5E61-52E9-C56D-E8EA28F74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D71E2-4459-3CEC-3DD3-446CF3523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C1859-C9EA-41BE-8CE1-79A52EE1DC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99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B5E76-9B4E-CECF-DBC0-BB04AED2B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7472FD-EE0D-DE77-4FFA-E30D4B675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DE8963E-45B0-6D2B-6DB5-7A9DD8CCF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F2829-141A-9B17-D8B5-226F38DAD409}"/>
              </a:ext>
            </a:extLst>
          </p:cNvPr>
          <p:cNvSpPr txBox="1"/>
          <p:nvPr/>
        </p:nvSpPr>
        <p:spPr>
          <a:xfrm>
            <a:off x="6562561" y="88942"/>
            <a:ext cx="5174065" cy="17162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total sales vary across different product categories</a:t>
            </a:r>
            <a:r>
              <a:rPr lang="en-US" sz="3600" dirty="0"/>
              <a:t>?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8847B1B-7867-00CC-66B6-0EEAFF893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DAB01-1992-97F6-1044-4A48084BF9BD}"/>
              </a:ext>
            </a:extLst>
          </p:cNvPr>
          <p:cNvSpPr txBox="1"/>
          <p:nvPr/>
        </p:nvSpPr>
        <p:spPr>
          <a:xfrm>
            <a:off x="6107188" y="1805197"/>
            <a:ext cx="5199828" cy="43872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Beverages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highest-performing category, generating the maximum total sales. This is followed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Dairy Products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Meat/Poultry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also contribute significantly to overall revenue. Categories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Grains/Cereals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Condiments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comparatively lower sales. This indicates that sales performance is uneven across categories, with a few categories acting as major revenue drivers.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768E383-E04B-AA6B-15D9-0B384A724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281C27-3360-56ED-5BC1-0AF49B70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0" y="1963179"/>
            <a:ext cx="5408203" cy="303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6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D84507-3175-BDA4-1725-A6E6C48F5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AAB5578-35B0-7C90-8C5E-5F7AC443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F5BE06-3439-B3C3-3D2A-CABDFBF146F1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orders distributed across different order value ranges?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E200E19-8EEA-F8D7-D63D-E92B72B69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883C9-CA33-98FE-75E6-BB04391FDCC4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pie chart shows that the majority of orders fall within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500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value range, accounting for nearly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total orders. This is followed by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500–999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range, which contributes around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orders. Higher-value orders above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a relatively small portion of total orders. This indicates that the business is driven primarily by a high volume of low to mid-value orders, with only a few high-value transactions.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8F8699-C024-B743-9B17-5B533351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82DCB2-B6E0-A9F6-ED29-25562D22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9" y="1950273"/>
            <a:ext cx="5325218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57752-5065-8E40-BC5D-D19DF3A1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4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F202C1-5231-D348-B81A-61F1D7D7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0A53DE6-0288-D14E-801C-D7B5745D0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0EDEC-4147-5C39-5038-301AAB8E820E}"/>
              </a:ext>
            </a:extLst>
          </p:cNvPr>
          <p:cNvSpPr txBox="1"/>
          <p:nvPr/>
        </p:nvSpPr>
        <p:spPr>
          <a:xfrm>
            <a:off x="6204033" y="501652"/>
            <a:ext cx="5590569" cy="159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customers distributed across different countries?</a:t>
            </a:r>
          </a:p>
          <a:p>
            <a:br>
              <a:rPr lang="en-US" sz="3600" dirty="0"/>
            </a:br>
            <a:endParaRPr lang="en-US" sz="36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5F4241-CBDB-1280-9D79-F6E977968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03862-4D92-5454-2D19-B981754B9D5C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 shows that customers are primarily concentrated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followed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Other regions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 America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a smaller customer presence. This indicates that Northwind’s customer base is geographically concentrated, with Europe acting as the company’s primary market.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47AA9F2-8CBB-1DA6-21DF-4462BC493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549EF4D-ED40-56FC-DA85-3525F34E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9" y="2093882"/>
            <a:ext cx="5334416" cy="28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2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94BCE4-CE45-94C4-A64A-D496500C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3EC7A3F-98A0-93CE-D906-D54807FB7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815EC-3014-81DE-865D-0B6517A8DD3F}"/>
              </a:ext>
            </a:extLst>
          </p:cNvPr>
          <p:cNvSpPr txBox="1"/>
          <p:nvPr/>
        </p:nvSpPr>
        <p:spPr>
          <a:xfrm>
            <a:off x="5871179" y="501652"/>
            <a:ext cx="6409560" cy="14660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countries generate the highest number of customer orders?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53D177-90D7-5D30-5DF3-E222B0BEE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E70C9-3E31-75FF-3C98-C0C260E360D1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Germany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the highest number of orders, making them the top-performing countries in terms of order volume. They are followed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Brazil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contribute a moderate number of orders. This indicates that order activity is concentrated in a few key countries, with the USA and Germany acting as major markets for the business.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267D4E-C5A2-83DB-BD07-5D53C55E7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FE7AFC-AA11-979F-4281-BB5B2434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3" y="1765890"/>
            <a:ext cx="5172840" cy="33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6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6DE23-AB58-5DA6-A17D-2BB4703C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3C54A27-624B-2036-25DE-CC9E56108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B4154-46FF-92BF-064C-7127346D3CBF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total sales vary across different customers (companies)?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8368D2-358A-CCBE-570A-A547FBCCE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824DB-23B3-365A-BA08-C1DDA277F0E5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table shows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contribution varies significantly across customers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small number of customers,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Alfreds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Futterkiste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generate relatively higher total sales, while most other customers contribute smaller individual sales amounts. Additionally, each customer is associated with a limited number of orders, indicating that revenue is unevenly distributed across the customer base.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F84BC1B-8E01-A842-D6CF-3FE6076A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82BE984-0D3A-9CEE-1977-21013C32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2" y="1757129"/>
            <a:ext cx="5515745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99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AC0854-5EE7-BF9E-6DBF-8CBEF016E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2818886-FCCA-CE67-2E51-55359D57D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57C55-3F81-F3D0-5D0E-162DC21A77D5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customers distributed across different contact titles</a:t>
            </a:r>
            <a:r>
              <a:rPr lang="en-US" sz="3600" dirty="0"/>
              <a:t>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CD2CA4-6CF4-97A6-9E30-A0F1EACA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6837D-5B8D-E069-E570-58A60383FC81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indent="-228600" algn="just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customers are spread across multiple contact titles,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Representatives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forming the largest segments. This is followed by roles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Managers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Managers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Accounting Managers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Other roles like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Agents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Assistants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 roles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up smaller portions. This indicates that purchasing decisions are primarily handled by senior or sales-related roles within customer organizations.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9E18A9-7361-2391-07A8-8D942B08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4BB4AE-C546-68F6-7046-09EB46B2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19" y="1919077"/>
            <a:ext cx="534427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4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7EAD0-067F-AB55-9B6E-97FC863D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0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B0CD4C-E9AF-F353-9F2C-F628149DB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E558D33-FACB-A1E6-BA5C-A2A32633B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A92C3-D7B6-AB4E-248F-79403EB17E09}"/>
              </a:ext>
            </a:extLst>
          </p:cNvPr>
          <p:cNvSpPr txBox="1"/>
          <p:nvPr/>
        </p:nvSpPr>
        <p:spPr>
          <a:xfrm>
            <a:off x="6014690" y="665543"/>
            <a:ext cx="5982961" cy="11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products are supplied by each supplier, and are there any key supplier dependencies?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A652E-5044-211B-A05E-0D08AB7B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8BA88-6084-E5C9-79E1-2BDFD9DE0945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suppliers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Pavlova Ltd.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Plutzer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Lebensmittelgroßmärkte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supply the highest number of products compared to other suppliers. Most remaining suppliers contribute only a limited number of products. This indicates that the business relies more heavily on a few key suppliers, which may increase supply chain risk if disruptions occur.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9EEE6D8-90E4-7074-1EF9-02B10899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0BCEE1-23D1-D034-BB55-EFD423AB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8" y="1765743"/>
            <a:ext cx="5427410" cy="28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65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EFA72-CD84-AB17-7CCD-1EA19CAFD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260392B-CE97-0177-AB42-AE2EB131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8A287-6E81-78EC-0401-DE668F85B3A1}"/>
              </a:ext>
            </a:extLst>
          </p:cNvPr>
          <p:cNvSpPr txBox="1"/>
          <p:nvPr/>
        </p:nvSpPr>
        <p:spPr>
          <a:xfrm>
            <a:off x="5871178" y="501652"/>
            <a:ext cx="6320817" cy="1373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inventory distributed across different product categories?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1DFBA3B-5C82-CCE4-3890-106237A8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7C606-F9C4-5351-28FF-CECE5650524A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Seafood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Beverages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the highest inventory levels, while categories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Meat/Poultry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relatively lower stock. This suggests that inventory allocation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uneven across categories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potentially leading to overstocking in some categories and shortages in others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18ECA7C-8BD3-857F-3DCF-43DED079A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D1D06C3-CA83-6182-EF11-670D3D1A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2" y="1790471"/>
            <a:ext cx="5668166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7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A2CC0-B193-011B-B00B-93F75DDD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" t="4743" r="1" b="1"/>
          <a:stretch>
            <a:fillRect/>
          </a:stretch>
        </p:blipFill>
        <p:spPr>
          <a:xfrm>
            <a:off x="278296" y="427383"/>
            <a:ext cx="11817626" cy="63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8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A017B-F0E5-54D2-14B5-B759521E7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7ED0F52-E11C-6B73-F6EE-E9C5E7C9E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B569F-F7CB-30F6-28E9-483C4F91D8A1}"/>
              </a:ext>
            </a:extLst>
          </p:cNvPr>
          <p:cNvSpPr txBox="1"/>
          <p:nvPr/>
        </p:nvSpPr>
        <p:spPr>
          <a:xfrm>
            <a:off x="5871178" y="501652"/>
            <a:ext cx="6320821" cy="12808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products have low or zero stock despite having sales, indicating potential stock-out risk?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8E679C-8ECB-DCC8-01C7-A11E3F59F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15B1C-EE72-6B0E-5C9D-E6B367F8879B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table shows that several products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Alice Mutton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Chef Anton’s Gumbo Mix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Thüringer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Rostbratwurst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units in stock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while still generating significant sales. This indicates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risk of stock-outs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could lead to lost sales and customer dissatisfaction if not addressed promptly.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D147F99-D3E6-542D-E5BE-00D57250A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7EA4D46-8606-B426-4BA8-628E967F1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8" y="1914313"/>
            <a:ext cx="546811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51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F11BF-BA12-821E-C018-88128BF46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FCDE1F8F-9823-F6EF-2348-0251201ED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9F6BC-361A-4092-4394-27CD382BAF7B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products distributed across different price categories?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8B604F-DF3B-9025-4BF3-7816EDCA4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B113C-794E-B51A-2E8C-C70490A2A764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the majority of products fall under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category, followed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Mid-priced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products. Only a small proportion of products are classified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indicates that the business primarily follows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mass-market pricing strategy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focusing on affordable products.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832304-3EC9-E4F4-2D78-C8A1A00AA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2C0A5F-0223-CC3C-5231-4F67C692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2" y="1851949"/>
            <a:ext cx="564911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7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05464-B118-3B5B-0BA8-B9FB8D8DA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15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5C28D-1D5E-0560-E62C-77BBCD045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8BBEE3F-89A7-71C1-2C66-28CE26AF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D3801-03F6-4F7E-79AA-BCF4AB383D32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has total sales performance evolved over time?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838807-436D-8C60-6FDE-1282B77E3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94ED0-AF38-0EF0-547D-55AFDC746654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upward trend in total sales over 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periodic fluctuations. Sales peak toward the end of the timeline, indicating improved performance in later periods. Short-term dips suggest seasonal variation, but the overall trend reflects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growth supported by employee sales efforts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38689FE-59B1-C68C-82E2-7949AF8AC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CF5E7D3-F8EA-F2E6-54F7-5FD328376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5" y="1952419"/>
            <a:ext cx="5553623" cy="24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6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B1D6D-9A82-2389-DCC8-FA0C6AEBA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CD25415-4604-6FE7-BDD8-9AE7F08E3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61DAA-61BF-91CC-5CDC-F0AD79200864}"/>
              </a:ext>
            </a:extLst>
          </p:cNvPr>
          <p:cNvSpPr txBox="1"/>
          <p:nvPr/>
        </p:nvSpPr>
        <p:spPr>
          <a:xfrm>
            <a:off x="5871178" y="501652"/>
            <a:ext cx="6224363" cy="13965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employees handle the highest number of customer orders?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3D8D18B-9A70-DE4A-81FC-606FE7E1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1E593-7C5F-14AB-32AE-FA819AB19FD6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Margaret Peacock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handled the highest number of orders, followed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Nancy Davolio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Janet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Leverling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indicates that order handling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concentrated among a few high-performing employees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others handle comparatively fewer orders.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B89753-EAA0-C831-4FC5-3DF66A723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75B4EE-B5FC-3650-66CC-DA60D026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0" y="1552365"/>
            <a:ext cx="5338103" cy="27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5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6AA0C-27E8-FB4C-1E8F-1B5D04A5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463A533-05A4-639D-D503-F642AB6BD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6DFBF-6BEF-1FF2-6D51-145FD4643878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reporting structure among employees?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BF34A5C-8F6C-B590-7E2A-ABA5E16B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5E49E-8E9D-67C6-A444-365E295AE687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visual shows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reporting hierarchy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multiple employees report to specific managers. Sales Representatives and Coordinators primarily report to higher-level roles such as Sales Managers. This indicates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well-defined organizational structure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clear lines of responsibility and supervision.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EA8C1C3-96C8-EC2B-B745-B0E8DECD8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750745-C0B8-E56A-0B4A-8608948D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1" y="1985712"/>
            <a:ext cx="5477400" cy="295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9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4DBE4-6E73-B75C-A30A-F18FF3C35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FB40D8A-603A-36A5-FB9C-0E5467C90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7FD72-6A27-8DC7-4D2E-9A0878663E11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is the workforce distributed across different job titles?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C096FC-7F0D-1E5E-7D3A-25B12D5E6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55FEF-C389-DC42-3AAE-CE0DDA00BD19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Representatives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the majority of the workforce, while roles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Sales Coordinator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Manager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Vice President of Sales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significantly fewer employees. This indicates that the organization follows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sales-driven structure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more operational staff and fewer managerial roles.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232E86-4135-AAF9-8DE5-67655651F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478E066-D952-E2DC-0964-36FD1F67A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9" y="1762412"/>
            <a:ext cx="5385034" cy="24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67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725AA-258C-0108-2091-2B1E92A7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79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CD9FD-6A00-AE34-65F4-B1A18DA37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32CC8E9-2F35-B198-A675-F56F9CF89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2BAB8-AE5A-75D8-32CA-31C87B20C5CA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has shipping volume changed over time?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08407E-97C4-C7F9-0976-BE62579BB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A212D-15FA-DA22-1100-CA0BD55A4DE1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the number of orders shipped increased significantly from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1994 to 1995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a peak in shipping activity.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order count declined slightly but remained higher than 1994 levels. This suggests that shipping volume followed overall business growth with minor fluctuations.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C247FE-CED8-60D5-BE37-174619C0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39D244-5946-81C1-405C-51DC8BEFE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1" y="1709351"/>
            <a:ext cx="5306165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2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31A031-9DCF-C18C-3796-D00717BBD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8C10060-3F4F-CECB-1C2C-94B1610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B49A7-476A-2D8A-6B29-A29218A1CF39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regions receive the highest number of shipments?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970320-07AA-E4F1-32D9-2FDD9F73B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593914-91C2-D5DA-C157-59B5BFB8F413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 shows that the majority of shipments are concentrated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 and North America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fewer shipments to other regions. This indicates that these regions are the company’s primary delivery markets.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4F3BDCF-1E16-34FB-5587-D598E784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E0FCA6-27BF-5213-2A9B-8D612F6C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9" y="2025101"/>
            <a:ext cx="5249008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6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914B4-B321-625B-54C6-3141DC471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27706" r="7225" b="24594"/>
          <a:stretch>
            <a:fillRect/>
          </a:stretch>
        </p:blipFill>
        <p:spPr>
          <a:xfrm>
            <a:off x="0" y="103909"/>
            <a:ext cx="12154853" cy="6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46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A933F-AA20-F43C-B921-56E04B99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AD20495-77B0-AD7A-A215-3E06B6D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4888B-F3FF-CBED-6B1F-2C8ED2AF71CA}"/>
              </a:ext>
            </a:extLst>
          </p:cNvPr>
          <p:cNvSpPr txBox="1"/>
          <p:nvPr/>
        </p:nvSpPr>
        <p:spPr>
          <a:xfrm>
            <a:off x="5871178" y="501652"/>
            <a:ext cx="6320821" cy="13965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average freight cost vary across different destination countries?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7F8DE8-466F-CFA7-9948-8285A7A9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08FFC-74F1-A56B-FD04-1D5796F0A2D1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countries such as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Austria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the highest average freight costs, while countries like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Belgium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incur lower shipping costs. This variation suggests that shipping distance, regional logistics, and delivery complexity impact freight expenses.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AAA376-EC31-F0FD-0321-86B0F895E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EB0885D-624D-D4DE-9CE9-DF92C4C07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6" y="1734498"/>
            <a:ext cx="5220828" cy="23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5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8ADEC-796F-61D1-C1FD-51E9ACFB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9E1DA5D-F52A-E0E6-952A-30D27827A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C0DB7-7670-CB89-558F-7700A4ABB896}"/>
              </a:ext>
            </a:extLst>
          </p:cNvPr>
          <p:cNvSpPr txBox="1"/>
          <p:nvPr/>
        </p:nvSpPr>
        <p:spPr>
          <a:xfrm>
            <a:off x="5871179" y="501652"/>
            <a:ext cx="5923424" cy="13502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proportion of orders are delivered on time versus delayed?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3536B0B-9C47-7BBC-4498-E7DC617E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8ADB9-6257-A8C7-113A-8CCBC7CE8D07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pie chart shows that approximately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96% of orders are delivered on 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only about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4%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 delays. This indicates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reliable shipping process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minimal delays affecting customer satisfaction.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1B31-FEF3-AC25-8F98-11AE1419A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9D0075E-0004-5E0B-D2EA-82A70A58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7" y="1701158"/>
            <a:ext cx="5280777" cy="2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60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2139D-A13E-7A80-0688-9D16A7A55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D45BE1-8AAC-7857-C40E-D57CD7A9F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6074" r="5753" b="11852"/>
          <a:stretch>
            <a:fillRect/>
          </a:stretch>
        </p:blipFill>
        <p:spPr>
          <a:xfrm>
            <a:off x="-1450" y="0"/>
            <a:ext cx="12145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2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A22F3C-EDDB-EB5A-4291-36A897DEBF53}"/>
              </a:ext>
            </a:extLst>
          </p:cNvPr>
          <p:cNvSpPr txBox="1"/>
          <p:nvPr/>
        </p:nvSpPr>
        <p:spPr>
          <a:xfrm>
            <a:off x="181241" y="91441"/>
            <a:ext cx="4116440" cy="1808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 DIAGRAM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431F3-658C-5A0B-0DC0-5C6BE717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70" y="977042"/>
            <a:ext cx="10052930" cy="562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25E30-B699-3D5B-D11D-23457E1D5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359"/>
          <a:stretch>
            <a:fillRect/>
          </a:stretch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F2616E9-1923-63DC-F7EB-3CC17816EB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880" y="55880"/>
            <a:ext cx="3525520" cy="352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48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7131D-16DF-4164-2EE2-CC7E72AA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FAB95-5288-0081-4FDB-4F3937B567E4}"/>
              </a:ext>
            </a:extLst>
          </p:cNvPr>
          <p:cNvSpPr txBox="1"/>
          <p:nvPr/>
        </p:nvSpPr>
        <p:spPr>
          <a:xfrm>
            <a:off x="6412090" y="501652"/>
            <a:ext cx="5486669" cy="12985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How do total sales value and order volume change over time</a:t>
            </a: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5D495-2AC7-DDB1-E498-A475AECE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800183"/>
            <a:ext cx="5221625" cy="3257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DF4B5-E215-6BE2-5D73-E6D5A10E5BF4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a strong growth in both total sales value and order volume from 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1994 to 1995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a period of rapid business expansion. In 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both metrics show a moderate decline; however, they remain significantly higher than 1994 levels. This suggests that while the business experienced a slight slowdown after peak performance in 1995, overall sales activity continued to remain strong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8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B0605-55F2-25E0-8C8B-5A8DC039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B8C3404-CE49-6249-9FC4-CD6C13C5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0BFBA-771A-5610-7220-4818673ACC5F}"/>
              </a:ext>
            </a:extLst>
          </p:cNvPr>
          <p:cNvSpPr txBox="1"/>
          <p:nvPr/>
        </p:nvSpPr>
        <p:spPr>
          <a:xfrm>
            <a:off x="6516546" y="173622"/>
            <a:ext cx="5102979" cy="153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products generate the highest total sales revenue?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6E212F-2CCA-CF0C-6242-24F89844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21471-E208-5973-16A7-440CAEC8B987}"/>
              </a:ext>
            </a:extLst>
          </p:cNvPr>
          <p:cNvSpPr txBox="1"/>
          <p:nvPr/>
        </p:nvSpPr>
        <p:spPr>
          <a:xfrm>
            <a:off x="6204034" y="2217907"/>
            <a:ext cx="5102981" cy="3974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Côte de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Blaye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highest revenue-generating product, contributing significantly more sales than other products. It is followed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Thüringer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Rostbratwurst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Raclette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Courdavault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also generate strong revenue. The remaining products,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Camembert Pierrot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Tarte au sucre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contribute comparatively lower but still substantial sales. This indicates that a small number of products act as key revenue drivers for the business.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A4C7C5-EBFD-51ED-C1D2-949FA6FDC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DE72BD0-440C-DA9C-E745-11E3C8EC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3" y="2082308"/>
            <a:ext cx="5254474" cy="26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1328</Words>
  <Application>Microsoft Office PowerPoint</Application>
  <PresentationFormat>Widescreen</PresentationFormat>
  <Paragraphs>42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Dharshan J</dc:creator>
  <cp:lastModifiedBy>Dharshan J</cp:lastModifiedBy>
  <cp:revision>1</cp:revision>
  <dcterms:created xsi:type="dcterms:W3CDTF">2026-01-02T05:27:07Z</dcterms:created>
  <dcterms:modified xsi:type="dcterms:W3CDTF">2026-01-02T07:10:31Z</dcterms:modified>
</cp:coreProperties>
</file>